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B2E8"/>
    <a:srgbClr val="5F2987"/>
    <a:srgbClr val="632B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72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CEF4EF-3C34-4493-B364-2F91A9D3DF60}"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23022938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EF4EF-3C34-4493-B364-2F91A9D3DF60}"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351638238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EF4EF-3C34-4493-B364-2F91A9D3DF60}"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29680229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CEF4EF-3C34-4493-B364-2F91A9D3DF60}"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148045034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CEF4EF-3C34-4493-B364-2F91A9D3DF60}" type="datetimeFigureOut">
              <a:rPr lang="en-US" smtClean="0"/>
              <a:t>4/21/2015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142374615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CEF4EF-3C34-4493-B364-2F91A9D3DF60}" type="datetimeFigureOut">
              <a:rPr lang="en-US" smtClean="0"/>
              <a:t>4/21/2015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275864547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CEF4EF-3C34-4493-B364-2F91A9D3DF60}" type="datetimeFigureOut">
              <a:rPr lang="en-US" smtClean="0"/>
              <a:t>4/21/2015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399023777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CEF4EF-3C34-4493-B364-2F91A9D3DF60}" type="datetimeFigureOut">
              <a:rPr lang="en-US" smtClean="0"/>
              <a:t>4/21/2015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209577800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EF4EF-3C34-4493-B364-2F91A9D3DF60}" type="datetimeFigureOut">
              <a:rPr lang="en-US" smtClean="0"/>
              <a:t>4/21/2015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5255971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EF4EF-3C34-4493-B364-2F91A9D3DF60}" type="datetimeFigureOut">
              <a:rPr lang="en-US" smtClean="0"/>
              <a:t>4/21/2015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291538181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CEF4EF-3C34-4493-B364-2F91A9D3DF60}" type="datetimeFigureOut">
              <a:rPr lang="en-US" smtClean="0"/>
              <a:t>4/21/2015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E4F4-3DCE-4D28-831D-7E34F28A3C2B}" type="slidenum">
              <a:rPr lang="en-US" smtClean="0"/>
              <a:t>‹#›</a:t>
            </a:fld>
            <a:endParaRPr lang="en-US"/>
          </a:p>
        </p:txBody>
      </p:sp>
    </p:spTree>
    <p:extLst>
      <p:ext uri="{BB962C8B-B14F-4D97-AF65-F5344CB8AC3E}">
        <p14:creationId xmlns:p14="http://schemas.microsoft.com/office/powerpoint/2010/main" val="231577862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7CEF4EF-3C34-4493-B364-2F91A9D3DF60}" type="datetimeFigureOut">
              <a:rPr lang="en-US" smtClean="0"/>
              <a:t>4/21/2015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93E4F4-3DCE-4D28-831D-7E34F28A3C2B}" type="slidenum">
              <a:rPr lang="en-US" smtClean="0"/>
              <a:t>‹#›</a:t>
            </a:fld>
            <a:endParaRPr lang="en-US"/>
          </a:p>
        </p:txBody>
      </p:sp>
    </p:spTree>
    <p:extLst>
      <p:ext uri="{BB962C8B-B14F-4D97-AF65-F5344CB8AC3E}">
        <p14:creationId xmlns:p14="http://schemas.microsoft.com/office/powerpoint/2010/main" val="2989264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944" y="1311142"/>
            <a:ext cx="3048000" cy="4572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1982" y="1174060"/>
            <a:ext cx="3303260" cy="4954891"/>
          </a:xfrm>
          <a:prstGeom prst="rect">
            <a:avLst/>
          </a:prstGeom>
        </p:spPr>
      </p:pic>
      <p:sp>
        <p:nvSpPr>
          <p:cNvPr id="6" name="TextBox 5"/>
          <p:cNvSpPr txBox="1"/>
          <p:nvPr/>
        </p:nvSpPr>
        <p:spPr>
          <a:xfrm>
            <a:off x="0" y="5347212"/>
            <a:ext cx="9144000" cy="1384995"/>
          </a:xfrm>
          <a:prstGeom prst="rect">
            <a:avLst/>
          </a:prstGeom>
          <a:noFill/>
        </p:spPr>
        <p:txBody>
          <a:bodyPr wrap="square" rtlCol="0">
            <a:spAutoFit/>
          </a:bodyPr>
          <a:lstStyle/>
          <a:p>
            <a:pPr algn="ctr"/>
            <a:r>
              <a:rPr lang="en-US" sz="4000" dirty="0" smtClean="0">
                <a:solidFill>
                  <a:srgbClr val="7030A0"/>
                </a:solidFill>
              </a:rPr>
              <a:t>“P52”</a:t>
            </a:r>
          </a:p>
          <a:p>
            <a:pPr algn="ctr"/>
            <a:r>
              <a:rPr lang="en-US" sz="2200" dirty="0" smtClean="0"/>
              <a:t>photo: The Center for the Study of New Testament Manuscripts [csntm.org]</a:t>
            </a:r>
          </a:p>
          <a:p>
            <a:pPr algn="ctr"/>
            <a:r>
              <a:rPr lang="en-US" sz="2200" dirty="0" smtClean="0"/>
              <a:t>rights: John Rylands Library in Manchester, England</a:t>
            </a:r>
            <a:endParaRPr lang="en-US" sz="2200" dirty="0"/>
          </a:p>
        </p:txBody>
      </p:sp>
      <p:sp>
        <p:nvSpPr>
          <p:cNvPr id="7" name="TextBox 6"/>
          <p:cNvSpPr txBox="1"/>
          <p:nvPr/>
        </p:nvSpPr>
        <p:spPr>
          <a:xfrm>
            <a:off x="0" y="0"/>
            <a:ext cx="9144000" cy="707886"/>
          </a:xfrm>
          <a:prstGeom prst="rect">
            <a:avLst/>
          </a:prstGeom>
          <a:noFill/>
        </p:spPr>
        <p:txBody>
          <a:bodyPr wrap="square" rtlCol="0">
            <a:spAutoFit/>
          </a:bodyPr>
          <a:lstStyle/>
          <a:p>
            <a:pPr algn="ctr"/>
            <a:r>
              <a:rPr lang="en-US" sz="4000" b="1" dirty="0">
                <a:solidFill>
                  <a:srgbClr val="7030A0"/>
                </a:solidFill>
              </a:rPr>
              <a:t>John 18.39-19.16a </a:t>
            </a:r>
          </a:p>
        </p:txBody>
      </p:sp>
    </p:spTree>
    <p:extLst>
      <p:ext uri="{BB962C8B-B14F-4D97-AF65-F5344CB8AC3E}">
        <p14:creationId xmlns:p14="http://schemas.microsoft.com/office/powerpoint/2010/main" val="257515530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0" y="0"/>
            <a:ext cx="9144001" cy="1077218"/>
          </a:xfrm>
          <a:prstGeom prst="rect">
            <a:avLst/>
          </a:prstGeom>
          <a:noFill/>
        </p:spPr>
        <p:txBody>
          <a:bodyPr wrap="square" rtlCol="0">
            <a:spAutoFit/>
          </a:bodyPr>
          <a:lstStyle/>
          <a:p>
            <a:pPr algn="ctr"/>
            <a:r>
              <a:rPr lang="en-US" sz="3200" dirty="0">
                <a:solidFill>
                  <a:schemeClr val="bg1"/>
                </a:solidFill>
              </a:rPr>
              <a:t>“Therefore the one who handed me over to you </a:t>
            </a:r>
            <a:endParaRPr lang="en-US" sz="3200" dirty="0" smtClean="0">
              <a:solidFill>
                <a:schemeClr val="bg1"/>
              </a:solidFill>
            </a:endParaRPr>
          </a:p>
          <a:p>
            <a:pPr algn="ctr"/>
            <a:r>
              <a:rPr lang="en-US" sz="3200" dirty="0" smtClean="0">
                <a:solidFill>
                  <a:schemeClr val="bg1"/>
                </a:solidFill>
              </a:rPr>
              <a:t>is </a:t>
            </a:r>
            <a:r>
              <a:rPr lang="en-US" sz="3200" dirty="0">
                <a:solidFill>
                  <a:schemeClr val="bg1"/>
                </a:solidFill>
              </a:rPr>
              <a:t>guilty of greater sin</a:t>
            </a:r>
            <a:r>
              <a:rPr lang="en-US" sz="3200" dirty="0" smtClean="0">
                <a:solidFill>
                  <a:schemeClr val="bg1"/>
                </a:solidFill>
              </a:rPr>
              <a:t>.”</a:t>
            </a:r>
          </a:p>
        </p:txBody>
      </p:sp>
      <p:grpSp>
        <p:nvGrpSpPr>
          <p:cNvPr id="3" name="Group 2"/>
          <p:cNvGrpSpPr/>
          <p:nvPr/>
        </p:nvGrpSpPr>
        <p:grpSpPr>
          <a:xfrm>
            <a:off x="909802" y="988541"/>
            <a:ext cx="3238554" cy="5865338"/>
            <a:chOff x="100912" y="0"/>
            <a:chExt cx="3228258" cy="6820927"/>
          </a:xfrm>
        </p:grpSpPr>
        <p:sp>
          <p:nvSpPr>
            <p:cNvPr id="4" name="Oval 3"/>
            <p:cNvSpPr/>
            <p:nvPr/>
          </p:nvSpPr>
          <p:spPr>
            <a:xfrm>
              <a:off x="100913" y="4688168"/>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Nations</a:t>
              </a:r>
              <a:endParaRPr lang="en-US" sz="3200" dirty="0">
                <a:solidFill>
                  <a:schemeClr val="tx1"/>
                </a:solidFill>
              </a:endParaRPr>
            </a:p>
          </p:txBody>
        </p:sp>
        <p:sp>
          <p:nvSpPr>
            <p:cNvPr id="5" name="Oval 4"/>
            <p:cNvSpPr/>
            <p:nvPr/>
          </p:nvSpPr>
          <p:spPr>
            <a:xfrm>
              <a:off x="100912" y="2344084"/>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tx1"/>
                </a:solidFill>
              </a:endParaRPr>
            </a:p>
            <a:p>
              <a:pPr algn="ctr"/>
              <a:r>
                <a:rPr lang="en-US" sz="3200" dirty="0" smtClean="0">
                  <a:solidFill>
                    <a:schemeClr val="tx1"/>
                  </a:solidFill>
                </a:rPr>
                <a:t>Israel</a:t>
              </a:r>
              <a:endParaRPr lang="en-US" sz="3200" dirty="0">
                <a:solidFill>
                  <a:schemeClr val="tx1"/>
                </a:solidFill>
              </a:endParaRPr>
            </a:p>
          </p:txBody>
        </p:sp>
        <p:sp>
          <p:nvSpPr>
            <p:cNvPr id="6" name="Oval 5"/>
            <p:cNvSpPr/>
            <p:nvPr/>
          </p:nvSpPr>
          <p:spPr>
            <a:xfrm>
              <a:off x="100913" y="0"/>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8" name="Oval 7"/>
            <p:cNvSpPr/>
            <p:nvPr/>
          </p:nvSpPr>
          <p:spPr>
            <a:xfrm>
              <a:off x="362465" y="2344084"/>
              <a:ext cx="1573428" cy="88514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King</a:t>
              </a:r>
              <a:endParaRPr lang="en-US" sz="3200" dirty="0">
                <a:solidFill>
                  <a:schemeClr val="tx1"/>
                </a:solidFill>
              </a:endParaRPr>
            </a:p>
          </p:txBody>
        </p:sp>
        <p:cxnSp>
          <p:nvCxnSpPr>
            <p:cNvPr id="9" name="Straight Connector 8"/>
            <p:cNvCxnSpPr>
              <a:stCxn id="6" idx="4"/>
              <a:endCxn id="5" idx="0"/>
            </p:cNvCxnSpPr>
            <p:nvPr/>
          </p:nvCxnSpPr>
          <p:spPr>
            <a:xfrm flipH="1">
              <a:off x="1141968" y="2132759"/>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141966" y="4476843"/>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Bent Arrow 10"/>
            <p:cNvSpPr/>
            <p:nvPr/>
          </p:nvSpPr>
          <p:spPr>
            <a:xfrm rot="8029417">
              <a:off x="1717875" y="1505978"/>
              <a:ext cx="1574020" cy="1648571"/>
            </a:xfrm>
            <a:prstGeom prst="bentArrow">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Bent Arrow 11"/>
            <p:cNvSpPr/>
            <p:nvPr/>
          </p:nvSpPr>
          <p:spPr>
            <a:xfrm rot="8029417">
              <a:off x="1717875" y="3836241"/>
              <a:ext cx="1574020" cy="1648571"/>
            </a:xfrm>
            <a:prstGeom prst="bentArrow">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2" name="Group 21"/>
          <p:cNvGrpSpPr/>
          <p:nvPr/>
        </p:nvGrpSpPr>
        <p:grpSpPr>
          <a:xfrm>
            <a:off x="5778843" y="988541"/>
            <a:ext cx="2937603" cy="5865338"/>
            <a:chOff x="5070389" y="988541"/>
            <a:chExt cx="2937603" cy="5865338"/>
          </a:xfrm>
        </p:grpSpPr>
        <p:grpSp>
          <p:nvGrpSpPr>
            <p:cNvPr id="13" name="Group 12"/>
            <p:cNvGrpSpPr/>
            <p:nvPr/>
          </p:nvGrpSpPr>
          <p:grpSpPr>
            <a:xfrm>
              <a:off x="5070389" y="988541"/>
              <a:ext cx="2088753" cy="5865338"/>
              <a:chOff x="100912" y="0"/>
              <a:chExt cx="2082112" cy="6820927"/>
            </a:xfrm>
          </p:grpSpPr>
          <p:sp>
            <p:nvSpPr>
              <p:cNvPr id="14" name="Oval 13"/>
              <p:cNvSpPr/>
              <p:nvPr/>
            </p:nvSpPr>
            <p:spPr>
              <a:xfrm>
                <a:off x="100913" y="4688168"/>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Nations</a:t>
                </a:r>
                <a:endParaRPr lang="en-US" sz="3200" dirty="0">
                  <a:solidFill>
                    <a:schemeClr val="tx1"/>
                  </a:solidFill>
                </a:endParaRPr>
              </a:p>
            </p:txBody>
          </p:sp>
          <p:sp>
            <p:nvSpPr>
              <p:cNvPr id="15" name="Oval 14"/>
              <p:cNvSpPr/>
              <p:nvPr/>
            </p:nvSpPr>
            <p:spPr>
              <a:xfrm>
                <a:off x="100912" y="2344084"/>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tx1"/>
                  </a:solidFill>
                </a:endParaRPr>
              </a:p>
              <a:p>
                <a:pPr algn="ctr"/>
                <a:r>
                  <a:rPr lang="en-US" sz="3200" dirty="0" smtClean="0">
                    <a:solidFill>
                      <a:schemeClr val="tx1"/>
                    </a:solidFill>
                  </a:rPr>
                  <a:t>Israel</a:t>
                </a:r>
                <a:endParaRPr lang="en-US" sz="3200" dirty="0">
                  <a:solidFill>
                    <a:schemeClr val="tx1"/>
                  </a:solidFill>
                </a:endParaRPr>
              </a:p>
            </p:txBody>
          </p:sp>
          <p:sp>
            <p:nvSpPr>
              <p:cNvPr id="16" name="Oval 15"/>
              <p:cNvSpPr/>
              <p:nvPr/>
            </p:nvSpPr>
            <p:spPr>
              <a:xfrm>
                <a:off x="100913" y="0"/>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17" name="Oval 16"/>
              <p:cNvSpPr/>
              <p:nvPr/>
            </p:nvSpPr>
            <p:spPr>
              <a:xfrm>
                <a:off x="362465" y="2344084"/>
                <a:ext cx="1573428" cy="88514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100" dirty="0" smtClean="0">
                    <a:solidFill>
                      <a:schemeClr val="tx1"/>
                    </a:solidFill>
                  </a:rPr>
                  <a:t>Priest</a:t>
                </a:r>
                <a:endParaRPr lang="en-US" sz="3100" dirty="0">
                  <a:solidFill>
                    <a:schemeClr val="tx1"/>
                  </a:solidFill>
                </a:endParaRPr>
              </a:p>
            </p:txBody>
          </p:sp>
          <p:cxnSp>
            <p:nvCxnSpPr>
              <p:cNvPr id="18" name="Straight Connector 17"/>
              <p:cNvCxnSpPr>
                <a:stCxn id="16" idx="4"/>
                <a:endCxn id="15" idx="0"/>
              </p:cNvCxnSpPr>
              <p:nvPr/>
            </p:nvCxnSpPr>
            <p:spPr>
              <a:xfrm flipH="1">
                <a:off x="1141968" y="2132759"/>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141966" y="4476843"/>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Curved Up Arrow 1"/>
            <p:cNvSpPr/>
            <p:nvPr/>
          </p:nvSpPr>
          <p:spPr>
            <a:xfrm rot="15798737">
              <a:off x="6206302" y="3830154"/>
              <a:ext cx="2594302" cy="1009078"/>
            </a:xfrm>
            <a:prstGeom prst="curved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3" name="Explosion 2 22"/>
          <p:cNvSpPr/>
          <p:nvPr/>
        </p:nvSpPr>
        <p:spPr>
          <a:xfrm>
            <a:off x="6334364" y="2767669"/>
            <a:ext cx="977705" cy="291395"/>
          </a:xfrm>
          <a:prstGeom prst="irregularSeal2">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139479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0" y="0"/>
            <a:ext cx="9144001" cy="1077218"/>
          </a:xfrm>
          <a:prstGeom prst="rect">
            <a:avLst/>
          </a:prstGeom>
          <a:noFill/>
        </p:spPr>
        <p:txBody>
          <a:bodyPr wrap="square" rtlCol="0">
            <a:spAutoFit/>
          </a:bodyPr>
          <a:lstStyle/>
          <a:p>
            <a:pPr algn="ctr"/>
            <a:r>
              <a:rPr lang="en-US" sz="3200" dirty="0" smtClean="0">
                <a:solidFill>
                  <a:srgbClr val="FFFF00"/>
                </a:solidFill>
              </a:rPr>
              <a:t>Christ is head of the church; will you trust in him or in the ways of the world when you are struggling?</a:t>
            </a:r>
          </a:p>
        </p:txBody>
      </p:sp>
      <p:grpSp>
        <p:nvGrpSpPr>
          <p:cNvPr id="3" name="Group 2"/>
          <p:cNvGrpSpPr/>
          <p:nvPr/>
        </p:nvGrpSpPr>
        <p:grpSpPr>
          <a:xfrm>
            <a:off x="909802" y="988541"/>
            <a:ext cx="3238554" cy="5865338"/>
            <a:chOff x="100912" y="0"/>
            <a:chExt cx="3228258" cy="6820927"/>
          </a:xfrm>
        </p:grpSpPr>
        <p:sp>
          <p:nvSpPr>
            <p:cNvPr id="4" name="Oval 3"/>
            <p:cNvSpPr/>
            <p:nvPr/>
          </p:nvSpPr>
          <p:spPr>
            <a:xfrm>
              <a:off x="100913" y="4688168"/>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Peoples</a:t>
              </a:r>
              <a:endParaRPr lang="en-US" sz="3200" dirty="0">
                <a:solidFill>
                  <a:schemeClr val="tx1"/>
                </a:solidFill>
              </a:endParaRPr>
            </a:p>
          </p:txBody>
        </p:sp>
        <p:sp>
          <p:nvSpPr>
            <p:cNvPr id="5" name="Oval 4"/>
            <p:cNvSpPr/>
            <p:nvPr/>
          </p:nvSpPr>
          <p:spPr>
            <a:xfrm>
              <a:off x="100912" y="2344084"/>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tx1"/>
                </a:solidFill>
              </a:endParaRPr>
            </a:p>
            <a:p>
              <a:pPr algn="ctr"/>
              <a:r>
                <a:rPr lang="en-US" sz="3200" dirty="0" smtClean="0">
                  <a:solidFill>
                    <a:schemeClr val="tx1"/>
                  </a:solidFill>
                </a:rPr>
                <a:t>Church</a:t>
              </a:r>
              <a:endParaRPr lang="en-US" sz="3200" dirty="0">
                <a:solidFill>
                  <a:schemeClr val="tx1"/>
                </a:solidFill>
              </a:endParaRPr>
            </a:p>
          </p:txBody>
        </p:sp>
        <p:sp>
          <p:nvSpPr>
            <p:cNvPr id="6" name="Oval 5"/>
            <p:cNvSpPr/>
            <p:nvPr/>
          </p:nvSpPr>
          <p:spPr>
            <a:xfrm>
              <a:off x="100913" y="0"/>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8" name="Oval 7"/>
            <p:cNvSpPr/>
            <p:nvPr/>
          </p:nvSpPr>
          <p:spPr>
            <a:xfrm>
              <a:off x="362465" y="2344084"/>
              <a:ext cx="1573428" cy="88514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100" dirty="0" smtClean="0">
                  <a:solidFill>
                    <a:schemeClr val="tx1"/>
                  </a:solidFill>
                </a:rPr>
                <a:t>Christ</a:t>
              </a:r>
              <a:endParaRPr lang="en-US" sz="3100" dirty="0">
                <a:solidFill>
                  <a:schemeClr val="tx1"/>
                </a:solidFill>
              </a:endParaRPr>
            </a:p>
          </p:txBody>
        </p:sp>
        <p:cxnSp>
          <p:nvCxnSpPr>
            <p:cNvPr id="9" name="Straight Connector 8"/>
            <p:cNvCxnSpPr>
              <a:stCxn id="6" idx="4"/>
              <a:endCxn id="5" idx="0"/>
            </p:cNvCxnSpPr>
            <p:nvPr/>
          </p:nvCxnSpPr>
          <p:spPr>
            <a:xfrm flipH="1">
              <a:off x="1141968" y="2132759"/>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141966" y="4476843"/>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Bent Arrow 10"/>
            <p:cNvSpPr/>
            <p:nvPr/>
          </p:nvSpPr>
          <p:spPr>
            <a:xfrm rot="8029417">
              <a:off x="1717875" y="1505978"/>
              <a:ext cx="1574020" cy="1648571"/>
            </a:xfrm>
            <a:prstGeom prst="bentArrow">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Bent Arrow 11"/>
            <p:cNvSpPr/>
            <p:nvPr/>
          </p:nvSpPr>
          <p:spPr>
            <a:xfrm rot="8029417">
              <a:off x="1717875" y="3836241"/>
              <a:ext cx="1574020" cy="1648571"/>
            </a:xfrm>
            <a:prstGeom prst="bentArrow">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2" name="Group 21"/>
          <p:cNvGrpSpPr/>
          <p:nvPr/>
        </p:nvGrpSpPr>
        <p:grpSpPr>
          <a:xfrm>
            <a:off x="5778843" y="988541"/>
            <a:ext cx="2867561" cy="5865338"/>
            <a:chOff x="5070389" y="988541"/>
            <a:chExt cx="2867561" cy="5865338"/>
          </a:xfrm>
        </p:grpSpPr>
        <p:grpSp>
          <p:nvGrpSpPr>
            <p:cNvPr id="13" name="Group 12"/>
            <p:cNvGrpSpPr/>
            <p:nvPr/>
          </p:nvGrpSpPr>
          <p:grpSpPr>
            <a:xfrm>
              <a:off x="5070389" y="988541"/>
              <a:ext cx="2088753" cy="5865338"/>
              <a:chOff x="100912" y="0"/>
              <a:chExt cx="2082112" cy="6820927"/>
            </a:xfrm>
          </p:grpSpPr>
          <p:sp>
            <p:nvSpPr>
              <p:cNvPr id="14" name="Oval 13"/>
              <p:cNvSpPr/>
              <p:nvPr/>
            </p:nvSpPr>
            <p:spPr>
              <a:xfrm>
                <a:off x="100913" y="4688168"/>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Peoples</a:t>
                </a:r>
                <a:endParaRPr lang="en-US" sz="3200" dirty="0">
                  <a:solidFill>
                    <a:schemeClr val="tx1"/>
                  </a:solidFill>
                </a:endParaRPr>
              </a:p>
            </p:txBody>
          </p:sp>
          <p:sp>
            <p:nvSpPr>
              <p:cNvPr id="15" name="Oval 14"/>
              <p:cNvSpPr/>
              <p:nvPr/>
            </p:nvSpPr>
            <p:spPr>
              <a:xfrm>
                <a:off x="100912" y="2344084"/>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tx1"/>
                  </a:solidFill>
                </a:endParaRPr>
              </a:p>
              <a:p>
                <a:pPr algn="ctr"/>
                <a:r>
                  <a:rPr lang="en-US" sz="3200" dirty="0" smtClean="0">
                    <a:solidFill>
                      <a:schemeClr val="tx1"/>
                    </a:solidFill>
                  </a:rPr>
                  <a:t>Church</a:t>
                </a:r>
                <a:endParaRPr lang="en-US" sz="3200" dirty="0">
                  <a:solidFill>
                    <a:schemeClr val="tx1"/>
                  </a:solidFill>
                </a:endParaRPr>
              </a:p>
            </p:txBody>
          </p:sp>
          <p:sp>
            <p:nvSpPr>
              <p:cNvPr id="16" name="Oval 15"/>
              <p:cNvSpPr/>
              <p:nvPr/>
            </p:nvSpPr>
            <p:spPr>
              <a:xfrm>
                <a:off x="100913" y="0"/>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17" name="Oval 16"/>
              <p:cNvSpPr/>
              <p:nvPr/>
            </p:nvSpPr>
            <p:spPr>
              <a:xfrm>
                <a:off x="362465" y="2344084"/>
                <a:ext cx="1573428" cy="88514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100" dirty="0" smtClean="0">
                    <a:solidFill>
                      <a:schemeClr val="tx1"/>
                    </a:solidFill>
                  </a:rPr>
                  <a:t>Christ</a:t>
                </a:r>
                <a:endParaRPr lang="en-US" sz="3100" dirty="0">
                  <a:solidFill>
                    <a:schemeClr val="tx1"/>
                  </a:solidFill>
                </a:endParaRPr>
              </a:p>
            </p:txBody>
          </p:sp>
          <p:cxnSp>
            <p:nvCxnSpPr>
              <p:cNvPr id="18" name="Straight Connector 17"/>
              <p:cNvCxnSpPr>
                <a:stCxn id="16" idx="4"/>
                <a:endCxn id="15" idx="0"/>
              </p:cNvCxnSpPr>
              <p:nvPr/>
            </p:nvCxnSpPr>
            <p:spPr>
              <a:xfrm flipH="1">
                <a:off x="1141968" y="2132759"/>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141966" y="4476843"/>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Curved Up Arrow 1"/>
            <p:cNvSpPr/>
            <p:nvPr/>
          </p:nvSpPr>
          <p:spPr>
            <a:xfrm rot="15798737">
              <a:off x="6136260" y="4515372"/>
              <a:ext cx="2594302" cy="1009078"/>
            </a:xfrm>
            <a:prstGeom prst="curved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1" name="Explosion 2 20"/>
          <p:cNvSpPr/>
          <p:nvPr/>
        </p:nvSpPr>
        <p:spPr>
          <a:xfrm>
            <a:off x="6334364" y="3619672"/>
            <a:ext cx="977705" cy="291395"/>
          </a:xfrm>
          <a:prstGeom prst="irregularSeal2">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215491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0" y="0"/>
            <a:ext cx="4901513" cy="6986528"/>
          </a:xfrm>
          <a:prstGeom prst="rect">
            <a:avLst/>
          </a:prstGeom>
          <a:noFill/>
        </p:spPr>
        <p:txBody>
          <a:bodyPr wrap="square" rtlCol="0">
            <a:spAutoFit/>
          </a:bodyPr>
          <a:lstStyle/>
          <a:p>
            <a:r>
              <a:rPr lang="en-US" sz="3200" dirty="0">
                <a:solidFill>
                  <a:schemeClr val="bg1"/>
                </a:solidFill>
              </a:rPr>
              <a:t>John 19.12-13:  From this point on, Pilate tried to release him. But the Jewish leaders shouted out, “If you release this man, you are no friend of Caesar! Everyone who claims to be a king opposes Caesar!”  When Pilate heard these words he brought Jesus outside and sat down on the judgment seat in the place called “The Stone Pavement” (Gabbatha </a:t>
            </a:r>
            <a:r>
              <a:rPr lang="en-US" sz="3200" dirty="0" smtClean="0">
                <a:solidFill>
                  <a:schemeClr val="bg1"/>
                </a:solidFill>
              </a:rPr>
              <a:t>in </a:t>
            </a:r>
            <a:r>
              <a:rPr lang="en-US" sz="3200" dirty="0">
                <a:solidFill>
                  <a:schemeClr val="bg1"/>
                </a:solidFill>
              </a:rPr>
              <a:t>Aramaic).</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0401" y="-1"/>
            <a:ext cx="4323600" cy="5758249"/>
          </a:xfrm>
          <a:prstGeom prst="rect">
            <a:avLst/>
          </a:prstGeom>
        </p:spPr>
      </p:pic>
      <p:sp>
        <p:nvSpPr>
          <p:cNvPr id="4" name="TextBox 3"/>
          <p:cNvSpPr txBox="1"/>
          <p:nvPr/>
        </p:nvSpPr>
        <p:spPr>
          <a:xfrm>
            <a:off x="4820401" y="5758248"/>
            <a:ext cx="4323599" cy="984885"/>
          </a:xfrm>
          <a:prstGeom prst="rect">
            <a:avLst/>
          </a:prstGeom>
          <a:noFill/>
        </p:spPr>
        <p:txBody>
          <a:bodyPr wrap="square" rtlCol="0">
            <a:spAutoFit/>
          </a:bodyPr>
          <a:lstStyle/>
          <a:p>
            <a:pPr algn="ctr"/>
            <a:r>
              <a:rPr lang="en-US" sz="2000" dirty="0" smtClean="0">
                <a:solidFill>
                  <a:schemeClr val="bg1"/>
                </a:solidFill>
              </a:rPr>
              <a:t>“Tiberius” </a:t>
            </a:r>
          </a:p>
          <a:p>
            <a:pPr algn="ctr"/>
            <a:r>
              <a:rPr lang="en-US" sz="2000" dirty="0" smtClean="0">
                <a:solidFill>
                  <a:schemeClr val="bg1"/>
                </a:solidFill>
              </a:rPr>
              <a:t>Carole </a:t>
            </a:r>
            <a:r>
              <a:rPr lang="en-US" sz="2000" dirty="0" err="1" smtClean="0">
                <a:solidFill>
                  <a:schemeClr val="bg1"/>
                </a:solidFill>
              </a:rPr>
              <a:t>Raddato</a:t>
            </a:r>
            <a:endParaRPr lang="en-US" sz="2000" dirty="0" smtClean="0">
              <a:solidFill>
                <a:schemeClr val="bg1"/>
              </a:solidFill>
            </a:endParaRPr>
          </a:p>
          <a:p>
            <a:pPr algn="ctr"/>
            <a:r>
              <a:rPr lang="en-US" dirty="0" err="1" smtClean="0">
                <a:solidFill>
                  <a:schemeClr val="bg1"/>
                </a:solidFill>
              </a:rPr>
              <a:t>Romisch</a:t>
            </a:r>
            <a:r>
              <a:rPr lang="en-US" dirty="0" smtClean="0">
                <a:solidFill>
                  <a:schemeClr val="bg1"/>
                </a:solidFill>
              </a:rPr>
              <a:t> </a:t>
            </a:r>
            <a:r>
              <a:rPr lang="en-US" dirty="0" err="1" smtClean="0">
                <a:solidFill>
                  <a:schemeClr val="bg1"/>
                </a:solidFill>
              </a:rPr>
              <a:t>Germanisches</a:t>
            </a:r>
            <a:r>
              <a:rPr lang="en-US" dirty="0" smtClean="0">
                <a:solidFill>
                  <a:schemeClr val="bg1"/>
                </a:solidFill>
              </a:rPr>
              <a:t> Museum [Cologne]</a:t>
            </a:r>
            <a:endParaRPr lang="en-US" dirty="0">
              <a:solidFill>
                <a:schemeClr val="bg1"/>
              </a:solidFill>
            </a:endParaRPr>
          </a:p>
        </p:txBody>
      </p:sp>
    </p:spTree>
    <p:extLst>
      <p:ext uri="{BB962C8B-B14F-4D97-AF65-F5344CB8AC3E}">
        <p14:creationId xmlns:p14="http://schemas.microsoft.com/office/powerpoint/2010/main" val="195698229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0" y="0"/>
            <a:ext cx="9144000" cy="3539430"/>
          </a:xfrm>
          <a:prstGeom prst="rect">
            <a:avLst/>
          </a:prstGeom>
          <a:noFill/>
        </p:spPr>
        <p:txBody>
          <a:bodyPr wrap="square" rtlCol="0">
            <a:spAutoFit/>
          </a:bodyPr>
          <a:lstStyle/>
          <a:p>
            <a:r>
              <a:rPr lang="en-US" sz="3200" dirty="0">
                <a:solidFill>
                  <a:schemeClr val="bg1"/>
                </a:solidFill>
              </a:rPr>
              <a:t>John 19.14-16:  (Now it was the day of preparation </a:t>
            </a:r>
            <a:r>
              <a:rPr lang="en-US" sz="3200" dirty="0" smtClean="0">
                <a:solidFill>
                  <a:schemeClr val="bg1"/>
                </a:solidFill>
              </a:rPr>
              <a:t>for </a:t>
            </a:r>
            <a:r>
              <a:rPr lang="en-US" sz="3200" dirty="0">
                <a:solidFill>
                  <a:schemeClr val="bg1"/>
                </a:solidFill>
              </a:rPr>
              <a:t>the Passover, about noon.) Pilate said to the Jewish leaders, “Look, here is your king!”  Then they shouted out, “Away with him! Away with him! Crucify him!” Pilate asked, “Shall I crucify your king?” The high priests replied, “We have no king except Caesar!”  Then Pilate handed him over to them to be crucified.</a:t>
            </a:r>
          </a:p>
        </p:txBody>
      </p:sp>
      <p:sp>
        <p:nvSpPr>
          <p:cNvPr id="4" name="TextBox 3"/>
          <p:cNvSpPr txBox="1"/>
          <p:nvPr/>
        </p:nvSpPr>
        <p:spPr>
          <a:xfrm>
            <a:off x="0" y="6457890"/>
            <a:ext cx="9144000" cy="400110"/>
          </a:xfrm>
          <a:prstGeom prst="rect">
            <a:avLst/>
          </a:prstGeom>
          <a:noFill/>
        </p:spPr>
        <p:txBody>
          <a:bodyPr wrap="square" rtlCol="0">
            <a:spAutoFit/>
          </a:bodyPr>
          <a:lstStyle/>
          <a:p>
            <a:pPr algn="ctr"/>
            <a:r>
              <a:rPr lang="en-US" sz="2000" dirty="0" smtClean="0">
                <a:solidFill>
                  <a:schemeClr val="bg1"/>
                </a:solidFill>
              </a:rPr>
              <a:t>“Jesus before Pilate” / Sarcophagus fragment / </a:t>
            </a:r>
            <a:r>
              <a:rPr lang="en-US" dirty="0" smtClean="0">
                <a:solidFill>
                  <a:schemeClr val="bg1"/>
                </a:solidFill>
              </a:rPr>
              <a:t>Vanderbilt.edu</a:t>
            </a:r>
            <a:endParaRPr lang="en-US" dirty="0">
              <a:solidFill>
                <a:schemeClr val="bg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2940" y="3436663"/>
            <a:ext cx="5338119" cy="3021227"/>
          </a:xfrm>
          <a:prstGeom prst="rect">
            <a:avLst/>
          </a:prstGeom>
        </p:spPr>
      </p:pic>
    </p:spTree>
    <p:extLst>
      <p:ext uri="{BB962C8B-B14F-4D97-AF65-F5344CB8AC3E}">
        <p14:creationId xmlns:p14="http://schemas.microsoft.com/office/powerpoint/2010/main" val="246606278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43952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5494638" y="0"/>
            <a:ext cx="3649362" cy="6494085"/>
          </a:xfrm>
          <a:prstGeom prst="rect">
            <a:avLst/>
          </a:prstGeom>
          <a:noFill/>
        </p:spPr>
        <p:txBody>
          <a:bodyPr wrap="square" rtlCol="0">
            <a:spAutoFit/>
          </a:bodyPr>
          <a:lstStyle/>
          <a:p>
            <a:r>
              <a:rPr lang="en-US" sz="3200" dirty="0">
                <a:solidFill>
                  <a:schemeClr val="bg1"/>
                </a:solidFill>
              </a:rPr>
              <a:t>John 18.39-40 NET: </a:t>
            </a:r>
            <a:r>
              <a:rPr lang="en-US" sz="3200" dirty="0" smtClean="0">
                <a:solidFill>
                  <a:schemeClr val="bg1"/>
                </a:solidFill>
              </a:rPr>
              <a:t>“</a:t>
            </a:r>
            <a:r>
              <a:rPr lang="en-US" sz="3200" dirty="0">
                <a:solidFill>
                  <a:schemeClr val="bg1"/>
                </a:solidFill>
              </a:rPr>
              <a:t>But it is your custom that I release one prisoner for you at the Passover. So </a:t>
            </a:r>
            <a:r>
              <a:rPr lang="en-US" sz="3200" dirty="0">
                <a:solidFill>
                  <a:srgbClr val="FFFF00"/>
                </a:solidFill>
              </a:rPr>
              <a:t>do you want me to release for you the king of the Jews?</a:t>
            </a:r>
            <a:r>
              <a:rPr lang="en-US" sz="3200" dirty="0">
                <a:solidFill>
                  <a:schemeClr val="bg1"/>
                </a:solidFill>
              </a:rPr>
              <a:t>”  Then they shouted back, “Not this man, but </a:t>
            </a:r>
            <a:r>
              <a:rPr lang="en-US" sz="3200" dirty="0" smtClean="0">
                <a:solidFill>
                  <a:schemeClr val="bg1"/>
                </a:solidFill>
              </a:rPr>
              <a:t>Barabbas!” (</a:t>
            </a:r>
            <a:r>
              <a:rPr lang="en-US" sz="3200" dirty="0">
                <a:solidFill>
                  <a:schemeClr val="bg1"/>
                </a:solidFill>
              </a:rPr>
              <a:t>Now Barabbas was a revolutionary.)</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7500" t="4079" r="6250" b="4134"/>
          <a:stretch/>
        </p:blipFill>
        <p:spPr>
          <a:xfrm>
            <a:off x="-1" y="-1"/>
            <a:ext cx="5448323" cy="5329881"/>
          </a:xfrm>
          <a:prstGeom prst="rect">
            <a:avLst/>
          </a:prstGeom>
        </p:spPr>
      </p:pic>
      <p:sp>
        <p:nvSpPr>
          <p:cNvPr id="3" name="TextBox 2"/>
          <p:cNvSpPr txBox="1"/>
          <p:nvPr/>
        </p:nvSpPr>
        <p:spPr>
          <a:xfrm>
            <a:off x="-2" y="5675871"/>
            <a:ext cx="5448323" cy="707886"/>
          </a:xfrm>
          <a:prstGeom prst="rect">
            <a:avLst/>
          </a:prstGeom>
          <a:noFill/>
        </p:spPr>
        <p:txBody>
          <a:bodyPr wrap="square" rtlCol="0">
            <a:spAutoFit/>
          </a:bodyPr>
          <a:lstStyle/>
          <a:p>
            <a:pPr algn="ctr"/>
            <a:r>
              <a:rPr lang="en-US" sz="2000" dirty="0" smtClean="0">
                <a:solidFill>
                  <a:schemeClr val="bg1"/>
                </a:solidFill>
              </a:rPr>
              <a:t>“Barabbas” by James Tissot</a:t>
            </a:r>
          </a:p>
          <a:p>
            <a:pPr algn="ctr"/>
            <a:r>
              <a:rPr lang="en-US" sz="2000" dirty="0" smtClean="0">
                <a:solidFill>
                  <a:schemeClr val="bg1"/>
                </a:solidFill>
              </a:rPr>
              <a:t>BrooklynMuseum.org</a:t>
            </a:r>
            <a:endParaRPr lang="en-US" sz="2000" dirty="0">
              <a:solidFill>
                <a:schemeClr val="bg1"/>
              </a:solidFill>
            </a:endParaRPr>
          </a:p>
        </p:txBody>
      </p:sp>
    </p:spTree>
    <p:extLst>
      <p:ext uri="{BB962C8B-B14F-4D97-AF65-F5344CB8AC3E}">
        <p14:creationId xmlns:p14="http://schemas.microsoft.com/office/powerpoint/2010/main" val="238604536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0" y="0"/>
            <a:ext cx="9144000" cy="6494085"/>
          </a:xfrm>
          <a:prstGeom prst="rect">
            <a:avLst/>
          </a:prstGeom>
          <a:noFill/>
        </p:spPr>
        <p:txBody>
          <a:bodyPr wrap="square" rtlCol="0">
            <a:spAutoFit/>
          </a:bodyPr>
          <a:lstStyle/>
          <a:p>
            <a:r>
              <a:rPr lang="en-US" sz="3200" dirty="0">
                <a:solidFill>
                  <a:schemeClr val="bg1"/>
                </a:solidFill>
              </a:rPr>
              <a:t>John 18.39-40 NET: </a:t>
            </a:r>
            <a:r>
              <a:rPr lang="en-US" sz="3200" dirty="0" smtClean="0">
                <a:solidFill>
                  <a:schemeClr val="bg1"/>
                </a:solidFill>
              </a:rPr>
              <a:t>“</a:t>
            </a:r>
            <a:r>
              <a:rPr lang="en-US" sz="3200" dirty="0">
                <a:solidFill>
                  <a:schemeClr val="bg1"/>
                </a:solidFill>
              </a:rPr>
              <a:t>But it is your custom that I release one prisoner for you at the Passover. So do you want me to release for you the king of the Jews?”  Then they shouted back, “Not this man, but </a:t>
            </a:r>
            <a:r>
              <a:rPr lang="en-US" sz="3200" dirty="0" smtClean="0">
                <a:solidFill>
                  <a:schemeClr val="bg1"/>
                </a:solidFill>
              </a:rPr>
              <a:t>Barabbas!” (</a:t>
            </a:r>
            <a:r>
              <a:rPr lang="en-US" sz="3200" dirty="0">
                <a:solidFill>
                  <a:schemeClr val="bg1"/>
                </a:solidFill>
              </a:rPr>
              <a:t>Now Barabbas was a </a:t>
            </a:r>
            <a:r>
              <a:rPr lang="en-US" sz="3200" dirty="0">
                <a:solidFill>
                  <a:srgbClr val="FFFF00"/>
                </a:solidFill>
              </a:rPr>
              <a:t>revolutionary</a:t>
            </a:r>
            <a:r>
              <a:rPr lang="en-US" sz="3200" dirty="0" smtClean="0">
                <a:solidFill>
                  <a:schemeClr val="bg1"/>
                </a:solidFill>
              </a:rPr>
              <a:t>.)</a:t>
            </a:r>
          </a:p>
          <a:p>
            <a:r>
              <a:rPr lang="en-US" sz="3200" dirty="0">
                <a:solidFill>
                  <a:schemeClr val="bg1"/>
                </a:solidFill>
              </a:rPr>
              <a:t>	</a:t>
            </a:r>
            <a:r>
              <a:rPr lang="en-US" sz="3200" dirty="0" smtClean="0">
                <a:solidFill>
                  <a:schemeClr val="bg1"/>
                </a:solidFill>
              </a:rPr>
              <a:t>	</a:t>
            </a:r>
          </a:p>
          <a:p>
            <a:r>
              <a:rPr lang="en-US" sz="3200" dirty="0">
                <a:solidFill>
                  <a:schemeClr val="bg1"/>
                </a:solidFill>
              </a:rPr>
              <a:t>	</a:t>
            </a:r>
            <a:r>
              <a:rPr lang="en-US" sz="3200" dirty="0" smtClean="0">
                <a:solidFill>
                  <a:schemeClr val="bg1"/>
                </a:solidFill>
              </a:rPr>
              <a:t>					</a:t>
            </a:r>
            <a:r>
              <a:rPr lang="el-GR" sz="3200" dirty="0" smtClean="0">
                <a:solidFill>
                  <a:srgbClr val="FFFF00"/>
                </a:solidFill>
                <a:latin typeface="Times New Roman" panose="02020603050405020304" pitchFamily="18" charset="0"/>
                <a:cs typeface="Times New Roman" panose="02020603050405020304" pitchFamily="18" charset="0"/>
              </a:rPr>
              <a:t>λῃστής</a:t>
            </a:r>
            <a:r>
              <a:rPr lang="el-GR" sz="3200" dirty="0" smtClean="0">
                <a:solidFill>
                  <a:srgbClr val="FFFF00"/>
                </a:solidFill>
              </a:rPr>
              <a:t> </a:t>
            </a:r>
            <a:endParaRPr lang="en-US" sz="3200" dirty="0" smtClean="0">
              <a:solidFill>
                <a:srgbClr val="FFFF00"/>
              </a:solidFill>
            </a:endParaRPr>
          </a:p>
          <a:p>
            <a:r>
              <a:rPr lang="en-US" sz="3200" dirty="0" smtClean="0">
                <a:solidFill>
                  <a:srgbClr val="FFFF00"/>
                </a:solidFill>
              </a:rPr>
              <a:t>			          robber or revolutionary guerilla</a:t>
            </a:r>
          </a:p>
          <a:p>
            <a:endParaRPr lang="en-US" sz="3200" dirty="0" smtClean="0">
              <a:solidFill>
                <a:srgbClr val="FFFF00"/>
              </a:solidFill>
            </a:endParaRPr>
          </a:p>
          <a:p>
            <a:endParaRPr lang="en-US" sz="3200" dirty="0">
              <a:solidFill>
                <a:srgbClr val="FFFF00"/>
              </a:solidFill>
            </a:endParaRPr>
          </a:p>
          <a:p>
            <a:r>
              <a:rPr lang="en-US" sz="3200" dirty="0">
                <a:solidFill>
                  <a:schemeClr val="bg1"/>
                </a:solidFill>
              </a:rPr>
              <a:t>Mark 15.7 NET:  </a:t>
            </a:r>
            <a:r>
              <a:rPr lang="en-US" sz="3200" dirty="0" smtClean="0">
                <a:solidFill>
                  <a:schemeClr val="bg1"/>
                </a:solidFill>
              </a:rPr>
              <a:t>A </a:t>
            </a:r>
            <a:r>
              <a:rPr lang="en-US" sz="3200" dirty="0">
                <a:solidFill>
                  <a:schemeClr val="bg1"/>
                </a:solidFill>
              </a:rPr>
              <a:t>man named Barabbas was imprisoned with </a:t>
            </a:r>
            <a:r>
              <a:rPr lang="en-US" sz="3200" dirty="0">
                <a:solidFill>
                  <a:srgbClr val="FFFF00"/>
                </a:solidFill>
              </a:rPr>
              <a:t>rebels</a:t>
            </a:r>
            <a:r>
              <a:rPr lang="en-US" sz="3200" dirty="0">
                <a:solidFill>
                  <a:schemeClr val="bg1"/>
                </a:solidFill>
              </a:rPr>
              <a:t> who had committed murder during an </a:t>
            </a:r>
            <a:r>
              <a:rPr lang="en-US" sz="3200" dirty="0">
                <a:solidFill>
                  <a:srgbClr val="FFFF00"/>
                </a:solidFill>
              </a:rPr>
              <a:t>insurrection</a:t>
            </a:r>
            <a:r>
              <a:rPr lang="en-US" sz="3200" dirty="0" smtClean="0">
                <a:solidFill>
                  <a:schemeClr val="bg1"/>
                </a:solidFill>
              </a:rPr>
              <a:t>.</a:t>
            </a:r>
            <a:endParaRPr lang="en-US" sz="3200" dirty="0">
              <a:solidFill>
                <a:schemeClr val="bg1"/>
              </a:solidFill>
            </a:endParaRPr>
          </a:p>
        </p:txBody>
      </p:sp>
      <p:cxnSp>
        <p:nvCxnSpPr>
          <p:cNvPr id="5" name="Straight Arrow Connector 4"/>
          <p:cNvCxnSpPr/>
          <p:nvPr/>
        </p:nvCxnSpPr>
        <p:spPr>
          <a:xfrm>
            <a:off x="6194854" y="2421923"/>
            <a:ext cx="8238" cy="626077"/>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75612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5123934" y="0"/>
            <a:ext cx="4020065" cy="6986528"/>
          </a:xfrm>
          <a:prstGeom prst="rect">
            <a:avLst/>
          </a:prstGeom>
          <a:noFill/>
        </p:spPr>
        <p:txBody>
          <a:bodyPr wrap="square" rtlCol="0">
            <a:spAutoFit/>
          </a:bodyPr>
          <a:lstStyle/>
          <a:p>
            <a:r>
              <a:rPr lang="en-US" sz="3200" dirty="0">
                <a:solidFill>
                  <a:schemeClr val="bg1"/>
                </a:solidFill>
              </a:rPr>
              <a:t>John 19.1-3:  Then Pilate took Jesus and had him flogged severely.  The soldiers braided a crown of thorns and put it on his head, and they clothed him in a purple robe.  They came up to him again and again and said, “Hail, king of the Jews!” And they struck him repeatedly in the face.</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6924" t="3998" r="15501" b="9332"/>
          <a:stretch/>
        </p:blipFill>
        <p:spPr>
          <a:xfrm>
            <a:off x="3294" y="0"/>
            <a:ext cx="5120640" cy="5943600"/>
          </a:xfrm>
          <a:prstGeom prst="rect">
            <a:avLst/>
          </a:prstGeom>
        </p:spPr>
      </p:pic>
      <p:sp>
        <p:nvSpPr>
          <p:cNvPr id="6" name="TextBox 5"/>
          <p:cNvSpPr txBox="1"/>
          <p:nvPr/>
        </p:nvSpPr>
        <p:spPr>
          <a:xfrm>
            <a:off x="1647" y="5943600"/>
            <a:ext cx="5123934" cy="1015663"/>
          </a:xfrm>
          <a:prstGeom prst="rect">
            <a:avLst/>
          </a:prstGeom>
          <a:noFill/>
        </p:spPr>
        <p:txBody>
          <a:bodyPr wrap="square" rtlCol="0">
            <a:spAutoFit/>
          </a:bodyPr>
          <a:lstStyle/>
          <a:p>
            <a:pPr algn="ctr"/>
            <a:r>
              <a:rPr lang="en-US" sz="2000" dirty="0" smtClean="0">
                <a:solidFill>
                  <a:schemeClr val="bg1"/>
                </a:solidFill>
              </a:rPr>
              <a:t>“Flogging of Christ by Soldiers” </a:t>
            </a:r>
          </a:p>
          <a:p>
            <a:pPr algn="ctr"/>
            <a:r>
              <a:rPr lang="en-US" sz="2000" dirty="0" smtClean="0">
                <a:solidFill>
                  <a:schemeClr val="bg1"/>
                </a:solidFill>
              </a:rPr>
              <a:t>Le Breton &amp;  </a:t>
            </a:r>
            <a:r>
              <a:rPr lang="en-US" sz="2000" dirty="0" err="1" smtClean="0">
                <a:solidFill>
                  <a:schemeClr val="bg1"/>
                </a:solidFill>
              </a:rPr>
              <a:t>Gaudin</a:t>
            </a:r>
            <a:r>
              <a:rPr lang="en-US" sz="2000" dirty="0" smtClean="0">
                <a:solidFill>
                  <a:schemeClr val="bg1"/>
                </a:solidFill>
              </a:rPr>
              <a:t> </a:t>
            </a:r>
          </a:p>
          <a:p>
            <a:pPr algn="ctr"/>
            <a:r>
              <a:rPr lang="en-US" sz="2000" dirty="0" smtClean="0">
                <a:solidFill>
                  <a:schemeClr val="bg1"/>
                </a:solidFill>
              </a:rPr>
              <a:t>Cathedrale d’Amiens / vanderbilt.edu</a:t>
            </a:r>
            <a:endParaRPr lang="en-US" sz="2000" dirty="0">
              <a:solidFill>
                <a:schemeClr val="bg1"/>
              </a:solidFill>
            </a:endParaRPr>
          </a:p>
        </p:txBody>
      </p:sp>
    </p:spTree>
    <p:extLst>
      <p:ext uri="{BB962C8B-B14F-4D97-AF65-F5344CB8AC3E}">
        <p14:creationId xmlns:p14="http://schemas.microsoft.com/office/powerpoint/2010/main" val="249034097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4893277" y="181232"/>
            <a:ext cx="4250723" cy="6494085"/>
          </a:xfrm>
          <a:prstGeom prst="rect">
            <a:avLst/>
          </a:prstGeom>
          <a:noFill/>
        </p:spPr>
        <p:txBody>
          <a:bodyPr wrap="square" rtlCol="0">
            <a:spAutoFit/>
          </a:bodyPr>
          <a:lstStyle/>
          <a:p>
            <a:r>
              <a:rPr lang="en-US" sz="3200" dirty="0">
                <a:solidFill>
                  <a:schemeClr val="bg1"/>
                </a:solidFill>
              </a:rPr>
              <a:t>John 19.4-5:  Again Pilate went out and said to the Jewish leaders, “Look, I am bringing him out to you, so that you may know that I find no reason for an accusation against him.”  So Jesus came outside, wearing the crown of thorns and the purple robe. Pilate said to them, “Look, here is the man!”</a:t>
            </a:r>
          </a:p>
        </p:txBody>
      </p:sp>
      <p:sp>
        <p:nvSpPr>
          <p:cNvPr id="6" name="TextBox 5"/>
          <p:cNvSpPr txBox="1"/>
          <p:nvPr/>
        </p:nvSpPr>
        <p:spPr>
          <a:xfrm>
            <a:off x="0" y="5842337"/>
            <a:ext cx="4488254" cy="1015663"/>
          </a:xfrm>
          <a:prstGeom prst="rect">
            <a:avLst/>
          </a:prstGeom>
          <a:noFill/>
        </p:spPr>
        <p:txBody>
          <a:bodyPr wrap="square" rtlCol="0">
            <a:spAutoFit/>
          </a:bodyPr>
          <a:lstStyle/>
          <a:p>
            <a:pPr algn="ctr"/>
            <a:r>
              <a:rPr lang="en-US" sz="2000" dirty="0" smtClean="0">
                <a:solidFill>
                  <a:schemeClr val="bg1"/>
                </a:solidFill>
              </a:rPr>
              <a:t>“Christ Crowned with Thorns” </a:t>
            </a:r>
          </a:p>
          <a:p>
            <a:pPr algn="ctr"/>
            <a:r>
              <a:rPr lang="en-US" sz="2000" dirty="0" smtClean="0">
                <a:solidFill>
                  <a:schemeClr val="bg1"/>
                </a:solidFill>
              </a:rPr>
              <a:t>Albrecht Dürer</a:t>
            </a:r>
          </a:p>
          <a:p>
            <a:pPr algn="ctr"/>
            <a:r>
              <a:rPr lang="en-US" sz="2000" dirty="0" smtClean="0">
                <a:solidFill>
                  <a:schemeClr val="bg1"/>
                </a:solidFill>
              </a:rPr>
              <a:t>BrooklynMuseum.org</a:t>
            </a:r>
            <a:endParaRPr lang="en-US" sz="2000" dirty="0">
              <a:solidFill>
                <a:schemeClr val="bg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488254" cy="5842337"/>
          </a:xfrm>
          <a:prstGeom prst="rect">
            <a:avLst/>
          </a:prstGeom>
        </p:spPr>
      </p:pic>
    </p:spTree>
    <p:extLst>
      <p:ext uri="{BB962C8B-B14F-4D97-AF65-F5344CB8AC3E}">
        <p14:creationId xmlns:p14="http://schemas.microsoft.com/office/powerpoint/2010/main" val="297380580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4563763" y="0"/>
            <a:ext cx="4580238" cy="6986528"/>
          </a:xfrm>
          <a:prstGeom prst="rect">
            <a:avLst/>
          </a:prstGeom>
          <a:noFill/>
        </p:spPr>
        <p:txBody>
          <a:bodyPr wrap="square" rtlCol="0">
            <a:spAutoFit/>
          </a:bodyPr>
          <a:lstStyle/>
          <a:p>
            <a:r>
              <a:rPr lang="en-US" sz="3200" dirty="0">
                <a:solidFill>
                  <a:schemeClr val="bg1"/>
                </a:solidFill>
              </a:rPr>
              <a:t>John 19.6-7:  When the chief priests and their officers saw him, they shouted out, “Crucify him! </a:t>
            </a:r>
            <a:r>
              <a:rPr lang="en-US" sz="3200" dirty="0">
                <a:solidFill>
                  <a:srgbClr val="FFFF00"/>
                </a:solidFill>
              </a:rPr>
              <a:t>Crucify him!</a:t>
            </a:r>
            <a:r>
              <a:rPr lang="en-US" sz="3200" dirty="0">
                <a:solidFill>
                  <a:schemeClr val="bg1"/>
                </a:solidFill>
              </a:rPr>
              <a:t>” Pilate said, “You take him and crucify him! Certainly I find no reason for an accusation against him!”  The Jewish leaders replied, “We have a law, and according to our law he ought to die, </a:t>
            </a:r>
            <a:r>
              <a:rPr lang="en-US" sz="3200" dirty="0">
                <a:solidFill>
                  <a:srgbClr val="FFFF00"/>
                </a:solidFill>
              </a:rPr>
              <a:t>because</a:t>
            </a:r>
            <a:r>
              <a:rPr lang="en-US" sz="3200" dirty="0">
                <a:solidFill>
                  <a:schemeClr val="bg1"/>
                </a:solidFill>
              </a:rPr>
              <a:t> </a:t>
            </a:r>
            <a:r>
              <a:rPr lang="en-US" sz="3200" dirty="0">
                <a:solidFill>
                  <a:srgbClr val="FFFF00"/>
                </a:solidFill>
              </a:rPr>
              <a:t>he claimed to be the Son of God!</a:t>
            </a:r>
            <a:r>
              <a:rPr lang="en-US" sz="3200" dirty="0">
                <a:solidFill>
                  <a:schemeClr val="bg1"/>
                </a:solidFill>
              </a:rPr>
              <a:t>”</a:t>
            </a:r>
          </a:p>
        </p:txBody>
      </p:sp>
      <p:sp>
        <p:nvSpPr>
          <p:cNvPr id="2" name="TextBox 1"/>
          <p:cNvSpPr txBox="1"/>
          <p:nvPr/>
        </p:nvSpPr>
        <p:spPr>
          <a:xfrm>
            <a:off x="0" y="1956556"/>
            <a:ext cx="3212757" cy="4524315"/>
          </a:xfrm>
          <a:prstGeom prst="rect">
            <a:avLst/>
          </a:prstGeom>
          <a:noFill/>
        </p:spPr>
        <p:txBody>
          <a:bodyPr wrap="square" rtlCol="0">
            <a:spAutoFit/>
          </a:bodyPr>
          <a:lstStyle/>
          <a:p>
            <a:pPr algn="r"/>
            <a:r>
              <a:rPr lang="en-US" sz="3200" dirty="0" smtClean="0">
                <a:solidFill>
                  <a:srgbClr val="FFFF00"/>
                </a:solidFill>
              </a:rPr>
              <a:t>Depth of hatred</a:t>
            </a:r>
          </a:p>
          <a:p>
            <a:pPr algn="r"/>
            <a:endParaRPr lang="en-US" sz="3200" dirty="0">
              <a:solidFill>
                <a:srgbClr val="FFFF00"/>
              </a:solidFill>
            </a:endParaRPr>
          </a:p>
          <a:p>
            <a:pPr algn="r"/>
            <a:endParaRPr lang="en-US" sz="3200" dirty="0" smtClean="0">
              <a:solidFill>
                <a:srgbClr val="FFFF00"/>
              </a:solidFill>
            </a:endParaRPr>
          </a:p>
          <a:p>
            <a:pPr algn="r"/>
            <a:endParaRPr lang="en-US" sz="3200" dirty="0">
              <a:solidFill>
                <a:srgbClr val="FFFF00"/>
              </a:solidFill>
            </a:endParaRPr>
          </a:p>
          <a:p>
            <a:pPr algn="r"/>
            <a:endParaRPr lang="en-US" sz="3200" dirty="0" smtClean="0">
              <a:solidFill>
                <a:srgbClr val="FFFF00"/>
              </a:solidFill>
            </a:endParaRPr>
          </a:p>
          <a:p>
            <a:pPr algn="r"/>
            <a:endParaRPr lang="en-US" sz="3200" dirty="0">
              <a:solidFill>
                <a:srgbClr val="FFFF00"/>
              </a:solidFill>
            </a:endParaRPr>
          </a:p>
          <a:p>
            <a:pPr algn="r"/>
            <a:endParaRPr lang="en-US" sz="3200" dirty="0" smtClean="0">
              <a:solidFill>
                <a:srgbClr val="FFFF00"/>
              </a:solidFill>
            </a:endParaRPr>
          </a:p>
          <a:p>
            <a:pPr algn="r"/>
            <a:endParaRPr lang="en-US" sz="3200" dirty="0">
              <a:solidFill>
                <a:srgbClr val="FFFF00"/>
              </a:solidFill>
            </a:endParaRPr>
          </a:p>
          <a:p>
            <a:pPr algn="r"/>
            <a:r>
              <a:rPr lang="en-US" sz="3200" dirty="0" smtClean="0">
                <a:solidFill>
                  <a:srgbClr val="FFFF00"/>
                </a:solidFill>
              </a:rPr>
              <a:t>Reason for hatred</a:t>
            </a:r>
            <a:endParaRPr lang="en-US" sz="3200" dirty="0">
              <a:solidFill>
                <a:srgbClr val="FFFF00"/>
              </a:solidFill>
            </a:endParaRPr>
          </a:p>
        </p:txBody>
      </p:sp>
      <p:cxnSp>
        <p:nvCxnSpPr>
          <p:cNvPr id="5" name="Straight Arrow Connector 4"/>
          <p:cNvCxnSpPr/>
          <p:nvPr/>
        </p:nvCxnSpPr>
        <p:spPr>
          <a:xfrm>
            <a:off x="3155092" y="2281881"/>
            <a:ext cx="1334530"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138616" y="6166021"/>
            <a:ext cx="1334530"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424810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3410464" y="0"/>
            <a:ext cx="5733535" cy="6986528"/>
          </a:xfrm>
          <a:prstGeom prst="rect">
            <a:avLst/>
          </a:prstGeom>
          <a:noFill/>
        </p:spPr>
        <p:txBody>
          <a:bodyPr wrap="square" rtlCol="0">
            <a:spAutoFit/>
          </a:bodyPr>
          <a:lstStyle/>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The king</a:t>
            </a:r>
            <a:r>
              <a:rPr lang="en-US" sz="3200" dirty="0" smtClean="0">
                <a:solidFill>
                  <a:schemeClr val="bg1"/>
                </a:solidFill>
              </a:rPr>
              <a:t>, like a son,</a:t>
            </a:r>
            <a:r>
              <a:rPr lang="en-US" sz="3200" dirty="0" smtClean="0">
                <a:solidFill>
                  <a:schemeClr val="bg1"/>
                </a:solidFill>
              </a:rPr>
              <a:t> would reflect God’s character and represent God to the people of Israel.</a:t>
            </a:r>
          </a:p>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Israel, following their king, would reflect God’s character and represent God to the nations.</a:t>
            </a:r>
          </a:p>
          <a:p>
            <a:endParaRPr lang="en-US" sz="3200" dirty="0">
              <a:solidFill>
                <a:schemeClr val="bg1"/>
              </a:solidFill>
            </a:endParaRPr>
          </a:p>
          <a:p>
            <a:endParaRPr lang="en-US" sz="3200" dirty="0" smtClean="0">
              <a:solidFill>
                <a:schemeClr val="bg1"/>
              </a:solidFill>
            </a:endParaRPr>
          </a:p>
          <a:p>
            <a:r>
              <a:rPr lang="en-US" sz="3200" dirty="0" smtClean="0">
                <a:solidFill>
                  <a:schemeClr val="bg1"/>
                </a:solidFill>
              </a:rPr>
              <a:t>Jesus claimed to be God’s chosen king and </a:t>
            </a:r>
            <a:r>
              <a:rPr lang="en-US" sz="3200" i="1" dirty="0" smtClean="0">
                <a:solidFill>
                  <a:srgbClr val="FFFF00"/>
                </a:solidFill>
              </a:rPr>
              <a:t>the</a:t>
            </a:r>
            <a:r>
              <a:rPr lang="en-US" sz="3200" dirty="0" smtClean="0">
                <a:solidFill>
                  <a:srgbClr val="FFFF00"/>
                </a:solidFill>
              </a:rPr>
              <a:t> </a:t>
            </a:r>
            <a:r>
              <a:rPr lang="en-US" sz="3200" dirty="0" smtClean="0">
                <a:solidFill>
                  <a:schemeClr val="bg1"/>
                </a:solidFill>
              </a:rPr>
              <a:t>divine Son of God!</a:t>
            </a:r>
            <a:endParaRPr lang="en-US" sz="3200" dirty="0">
              <a:solidFill>
                <a:schemeClr val="bg1"/>
              </a:solidFill>
            </a:endParaRPr>
          </a:p>
        </p:txBody>
      </p:sp>
      <p:grpSp>
        <p:nvGrpSpPr>
          <p:cNvPr id="21" name="Group 20"/>
          <p:cNvGrpSpPr/>
          <p:nvPr/>
        </p:nvGrpSpPr>
        <p:grpSpPr>
          <a:xfrm>
            <a:off x="100912" y="0"/>
            <a:ext cx="3228258" cy="6820927"/>
            <a:chOff x="100912" y="0"/>
            <a:chExt cx="3228258" cy="6820927"/>
          </a:xfrm>
        </p:grpSpPr>
        <p:sp>
          <p:nvSpPr>
            <p:cNvPr id="10" name="Oval 9"/>
            <p:cNvSpPr/>
            <p:nvPr/>
          </p:nvSpPr>
          <p:spPr>
            <a:xfrm>
              <a:off x="100913" y="4688168"/>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Nations</a:t>
              </a:r>
              <a:endParaRPr lang="en-US" sz="3200" dirty="0">
                <a:solidFill>
                  <a:schemeClr val="tx1"/>
                </a:solidFill>
              </a:endParaRPr>
            </a:p>
          </p:txBody>
        </p:sp>
        <p:sp>
          <p:nvSpPr>
            <p:cNvPr id="11" name="Oval 10"/>
            <p:cNvSpPr/>
            <p:nvPr/>
          </p:nvSpPr>
          <p:spPr>
            <a:xfrm>
              <a:off x="100912" y="2344084"/>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tx1"/>
                </a:solidFill>
              </a:endParaRPr>
            </a:p>
            <a:p>
              <a:pPr algn="ctr"/>
              <a:r>
                <a:rPr lang="en-US" sz="3200" dirty="0" smtClean="0">
                  <a:solidFill>
                    <a:schemeClr val="tx1"/>
                  </a:solidFill>
                </a:rPr>
                <a:t>Israel</a:t>
              </a:r>
              <a:endParaRPr lang="en-US" sz="3200" dirty="0">
                <a:solidFill>
                  <a:schemeClr val="tx1"/>
                </a:solidFill>
              </a:endParaRPr>
            </a:p>
          </p:txBody>
        </p:sp>
        <p:sp>
          <p:nvSpPr>
            <p:cNvPr id="12" name="Oval 11"/>
            <p:cNvSpPr/>
            <p:nvPr/>
          </p:nvSpPr>
          <p:spPr>
            <a:xfrm>
              <a:off x="100913" y="0"/>
              <a:ext cx="2082111" cy="213275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God</a:t>
              </a:r>
              <a:endParaRPr lang="en-US" sz="3200" dirty="0">
                <a:solidFill>
                  <a:schemeClr val="tx1"/>
                </a:solidFill>
              </a:endParaRPr>
            </a:p>
          </p:txBody>
        </p:sp>
        <p:sp>
          <p:nvSpPr>
            <p:cNvPr id="13" name="Oval 12"/>
            <p:cNvSpPr/>
            <p:nvPr/>
          </p:nvSpPr>
          <p:spPr>
            <a:xfrm>
              <a:off x="362465" y="2344084"/>
              <a:ext cx="1573428" cy="885149"/>
            </a:xfrm>
            <a:prstGeom prst="ellipse">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King</a:t>
              </a:r>
              <a:endParaRPr lang="en-US" sz="3200" dirty="0">
                <a:solidFill>
                  <a:schemeClr val="tx1"/>
                </a:solidFill>
              </a:endParaRPr>
            </a:p>
          </p:txBody>
        </p:sp>
        <p:cxnSp>
          <p:nvCxnSpPr>
            <p:cNvPr id="14" name="Straight Connector 13"/>
            <p:cNvCxnSpPr>
              <a:stCxn id="12" idx="4"/>
              <a:endCxn id="11" idx="0"/>
            </p:cNvCxnSpPr>
            <p:nvPr/>
          </p:nvCxnSpPr>
          <p:spPr>
            <a:xfrm flipH="1">
              <a:off x="1141968" y="2132759"/>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1141966" y="4476843"/>
              <a:ext cx="1" cy="2113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Bent Arrow 18"/>
            <p:cNvSpPr/>
            <p:nvPr/>
          </p:nvSpPr>
          <p:spPr>
            <a:xfrm rot="8029417">
              <a:off x="1717875" y="1505978"/>
              <a:ext cx="1574020" cy="1648571"/>
            </a:xfrm>
            <a:prstGeom prst="bentArrow">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Bent Arrow 19"/>
            <p:cNvSpPr/>
            <p:nvPr/>
          </p:nvSpPr>
          <p:spPr>
            <a:xfrm rot="8029417">
              <a:off x="1717875" y="3836241"/>
              <a:ext cx="1574020" cy="1648571"/>
            </a:xfrm>
            <a:prstGeom prst="bentArrow">
              <a:avLst/>
            </a:prstGeom>
            <a:solidFill>
              <a:srgbClr val="D1B2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181957261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0" y="0"/>
            <a:ext cx="9144001" cy="7109639"/>
          </a:xfrm>
          <a:prstGeom prst="rect">
            <a:avLst/>
          </a:prstGeom>
          <a:noFill/>
        </p:spPr>
        <p:txBody>
          <a:bodyPr wrap="square" rtlCol="0">
            <a:spAutoFit/>
          </a:bodyPr>
          <a:lstStyle/>
          <a:p>
            <a:r>
              <a:rPr lang="en-US" sz="3200" dirty="0">
                <a:solidFill>
                  <a:schemeClr val="bg1"/>
                </a:solidFill>
              </a:rPr>
              <a:t>John 19.8-11:  When Pilate heard what they said, he was more afraid than ever, and he went back into the governor's residence and said to Jesus, “Where do you come from?” </a:t>
            </a:r>
            <a:endParaRPr lang="en-US" sz="3200" dirty="0" smtClean="0">
              <a:solidFill>
                <a:schemeClr val="bg1"/>
              </a:solidFill>
            </a:endParaRPr>
          </a:p>
          <a:p>
            <a:endParaRPr lang="en-US" sz="2000" dirty="0">
              <a:solidFill>
                <a:schemeClr val="bg1"/>
              </a:solidFill>
            </a:endParaRPr>
          </a:p>
          <a:p>
            <a:pPr algn="r"/>
            <a:r>
              <a:rPr lang="en-US" sz="3200" dirty="0" smtClean="0">
                <a:solidFill>
                  <a:srgbClr val="FFFF00"/>
                </a:solidFill>
              </a:rPr>
              <a:t>But </a:t>
            </a:r>
            <a:r>
              <a:rPr lang="en-US" sz="3200" dirty="0">
                <a:solidFill>
                  <a:srgbClr val="FFFF00"/>
                </a:solidFill>
              </a:rPr>
              <a:t>Jesus gave him no answer.  </a:t>
            </a:r>
            <a:endParaRPr lang="en-US" sz="3200" dirty="0" smtClean="0">
              <a:solidFill>
                <a:srgbClr val="FFFF00"/>
              </a:solidFill>
            </a:endParaRPr>
          </a:p>
          <a:p>
            <a:endParaRPr lang="en-US" sz="2000" dirty="0">
              <a:solidFill>
                <a:schemeClr val="bg1"/>
              </a:solidFill>
            </a:endParaRPr>
          </a:p>
          <a:p>
            <a:r>
              <a:rPr lang="en-US" sz="3200" dirty="0" smtClean="0">
                <a:solidFill>
                  <a:schemeClr val="bg1"/>
                </a:solidFill>
              </a:rPr>
              <a:t>So </a:t>
            </a:r>
            <a:r>
              <a:rPr lang="en-US" sz="3200" dirty="0">
                <a:solidFill>
                  <a:schemeClr val="bg1"/>
                </a:solidFill>
              </a:rPr>
              <a:t>Pilate said, “Do you refuse to speak to me? Don't you know I have the authority to release you, and to crucify you?”  </a:t>
            </a:r>
            <a:endParaRPr lang="en-US" sz="3200" dirty="0" smtClean="0">
              <a:solidFill>
                <a:schemeClr val="bg1"/>
              </a:solidFill>
            </a:endParaRPr>
          </a:p>
          <a:p>
            <a:endParaRPr lang="en-US" sz="2000" dirty="0">
              <a:solidFill>
                <a:schemeClr val="bg1"/>
              </a:solidFill>
            </a:endParaRPr>
          </a:p>
          <a:p>
            <a:pPr algn="r"/>
            <a:r>
              <a:rPr lang="en-US" sz="3200" dirty="0" smtClean="0">
                <a:solidFill>
                  <a:srgbClr val="FFFF00"/>
                </a:solidFill>
              </a:rPr>
              <a:t>Jesus </a:t>
            </a:r>
            <a:r>
              <a:rPr lang="en-US" sz="3200" dirty="0">
                <a:solidFill>
                  <a:srgbClr val="FFFF00"/>
                </a:solidFill>
              </a:rPr>
              <a:t>replied, “You would have no authority over me at all, unless it was given to you from above. Therefore the one who handed me over to you </a:t>
            </a:r>
            <a:endParaRPr lang="en-US" sz="3200" dirty="0" smtClean="0">
              <a:solidFill>
                <a:srgbClr val="FFFF00"/>
              </a:solidFill>
            </a:endParaRPr>
          </a:p>
          <a:p>
            <a:pPr algn="r"/>
            <a:r>
              <a:rPr lang="en-US" sz="3200" dirty="0" smtClean="0">
                <a:solidFill>
                  <a:srgbClr val="FFFF00"/>
                </a:solidFill>
              </a:rPr>
              <a:t>is </a:t>
            </a:r>
            <a:r>
              <a:rPr lang="en-US" sz="3200" dirty="0">
                <a:solidFill>
                  <a:srgbClr val="FFFF00"/>
                </a:solidFill>
              </a:rPr>
              <a:t>guilty of greater sin.”</a:t>
            </a:r>
          </a:p>
        </p:txBody>
      </p:sp>
    </p:spTree>
    <p:extLst>
      <p:ext uri="{BB962C8B-B14F-4D97-AF65-F5344CB8AC3E}">
        <p14:creationId xmlns:p14="http://schemas.microsoft.com/office/powerpoint/2010/main" val="133248057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5F2987"/>
        </a:solidFill>
        <a:effectLst/>
      </p:bgPr>
    </p:bg>
    <p:spTree>
      <p:nvGrpSpPr>
        <p:cNvPr id="1" name=""/>
        <p:cNvGrpSpPr/>
        <p:nvPr/>
      </p:nvGrpSpPr>
      <p:grpSpPr>
        <a:xfrm>
          <a:off x="0" y="0"/>
          <a:ext cx="0" cy="0"/>
          <a:chOff x="0" y="0"/>
          <a:chExt cx="0" cy="0"/>
        </a:xfrm>
      </p:grpSpPr>
      <p:sp>
        <p:nvSpPr>
          <p:cNvPr id="7" name="TextBox 6"/>
          <p:cNvSpPr txBox="1"/>
          <p:nvPr/>
        </p:nvSpPr>
        <p:spPr>
          <a:xfrm>
            <a:off x="0" y="0"/>
            <a:ext cx="9144001" cy="4524315"/>
          </a:xfrm>
          <a:prstGeom prst="rect">
            <a:avLst/>
          </a:prstGeom>
          <a:noFill/>
        </p:spPr>
        <p:txBody>
          <a:bodyPr wrap="square" rtlCol="0">
            <a:spAutoFit/>
          </a:bodyPr>
          <a:lstStyle/>
          <a:p>
            <a:r>
              <a:rPr lang="en-US" sz="3200" dirty="0" smtClean="0">
                <a:solidFill>
                  <a:schemeClr val="bg1"/>
                </a:solidFill>
              </a:rPr>
              <a:t>“</a:t>
            </a:r>
            <a:r>
              <a:rPr lang="en-US" sz="3200" dirty="0">
                <a:solidFill>
                  <a:schemeClr val="bg1"/>
                </a:solidFill>
              </a:rPr>
              <a:t>You would have no authority over me at all, </a:t>
            </a:r>
            <a:endParaRPr lang="en-US" sz="3200" dirty="0" smtClean="0">
              <a:solidFill>
                <a:schemeClr val="bg1"/>
              </a:solidFill>
            </a:endParaRPr>
          </a:p>
          <a:p>
            <a:r>
              <a:rPr lang="en-US" sz="3200" dirty="0" smtClean="0">
                <a:solidFill>
                  <a:schemeClr val="bg1"/>
                </a:solidFill>
              </a:rPr>
              <a:t>unless </a:t>
            </a:r>
            <a:r>
              <a:rPr lang="en-US" sz="3200" dirty="0">
                <a:solidFill>
                  <a:schemeClr val="bg1"/>
                </a:solidFill>
              </a:rPr>
              <a:t>it was given to you from above</a:t>
            </a:r>
            <a:r>
              <a:rPr lang="en-US" sz="3200" dirty="0" smtClean="0">
                <a:solidFill>
                  <a:schemeClr val="bg1"/>
                </a:solidFill>
              </a:rPr>
              <a:t>.”</a:t>
            </a:r>
          </a:p>
          <a:p>
            <a:endParaRPr lang="en-US" sz="3200" dirty="0" smtClean="0">
              <a:solidFill>
                <a:schemeClr val="bg1"/>
              </a:solidFill>
            </a:endParaRPr>
          </a:p>
          <a:p>
            <a:endParaRPr lang="en-US" sz="3200" dirty="0">
              <a:solidFill>
                <a:schemeClr val="bg1"/>
              </a:solidFill>
            </a:endParaRPr>
          </a:p>
          <a:p>
            <a:r>
              <a:rPr lang="en-US" sz="3200" dirty="0" smtClean="0">
                <a:solidFill>
                  <a:srgbClr val="FFFF00"/>
                </a:solidFill>
              </a:rPr>
              <a:t>How much of what happens is by human free will, and how much is part of God’s sovereign plan?</a:t>
            </a:r>
          </a:p>
          <a:p>
            <a:endParaRPr lang="en-US" sz="3200" dirty="0" smtClean="0">
              <a:solidFill>
                <a:srgbClr val="FFFF00"/>
              </a:solidFill>
            </a:endParaRPr>
          </a:p>
          <a:p>
            <a:endParaRPr lang="en-US" sz="3200" dirty="0">
              <a:solidFill>
                <a:srgbClr val="FFFF00"/>
              </a:solidFill>
            </a:endParaRPr>
          </a:p>
          <a:p>
            <a:r>
              <a:rPr lang="en-US" sz="3200" dirty="0" smtClean="0">
                <a:solidFill>
                  <a:schemeClr val="bg1"/>
                </a:solidFill>
              </a:rPr>
              <a:t>How can the answer bring us inner peace?</a:t>
            </a:r>
            <a:endParaRPr lang="en-US" sz="3200" dirty="0">
              <a:solidFill>
                <a:schemeClr val="bg1"/>
              </a:solidFill>
            </a:endParaRPr>
          </a:p>
        </p:txBody>
      </p:sp>
    </p:spTree>
    <p:extLst>
      <p:ext uri="{BB962C8B-B14F-4D97-AF65-F5344CB8AC3E}">
        <p14:creationId xmlns:p14="http://schemas.microsoft.com/office/powerpoint/2010/main" val="1151488182"/>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839</Words>
  <Application>Microsoft Office PowerPoint</Application>
  <PresentationFormat>On-screen Show (4:3)</PresentationFormat>
  <Paragraphs>91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16</cp:revision>
  <dcterms:created xsi:type="dcterms:W3CDTF">2015-04-21T14:21:58Z</dcterms:created>
  <dcterms:modified xsi:type="dcterms:W3CDTF">2015-04-21T16:39:49Z</dcterms:modified>
</cp:coreProperties>
</file>